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8" r:id="rId5"/>
    <p:sldId id="267" r:id="rId6"/>
    <p:sldId id="271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83" r:id="rId16"/>
    <p:sldId id="258" r:id="rId17"/>
    <p:sldId id="287" r:id="rId18"/>
    <p:sldId id="259" r:id="rId19"/>
    <p:sldId id="261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7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566B-6240-4D76-94C7-8AE9CE9F1977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D033-F00B-4843-A577-1CB7645090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42922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534E-9812-41C2-8556-C46A2C173190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E9C5-3461-4FA5-A26D-0647946BE1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438513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5DD3-9F2E-462A-8A4C-75747F3F3C1A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5C5-5C41-468C-9F26-19E68643D5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898561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32E0-340E-4385-AEB9-76210111F1F4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5D12-C5CE-4613-9CB4-C46BD6A48C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771547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6470-3B8E-44A7-AEBC-BD63CFED808D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0B73-89DE-4E7A-A86F-594EF9CFD2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770507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C521-CCA0-4131-8C47-7605758950FD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0349-9097-40A7-B1ED-6BBEED107D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4765083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91E3-9D68-4B8F-A35A-9FAF214B78EA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BE0E-EEF1-4413-A908-4A14E1A733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765878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CB4B-668A-4DC1-BFBD-8A25D7EECA67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2114-2BC6-4F30-928D-D63916D4B8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6395075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8498-655F-4DDD-87AC-E8D16087FA98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670F-2ACE-4B3C-8180-3129313FC5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69043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094C-98BD-4C60-8562-E6A886578E3F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ABED-45FC-48F3-A1A1-ADAF3593E6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677369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E4F6-8273-4791-B236-E0D0F8F82C8A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4212-6976-4C0D-8C72-E72998D4D2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26954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23000">
              <a:srgbClr val="FFF200"/>
            </a:gs>
            <a:gs pos="50000">
              <a:srgbClr val="FF7A00"/>
            </a:gs>
            <a:gs pos="80000">
              <a:srgbClr val="FF0300"/>
            </a:gs>
            <a:gs pos="100000">
              <a:srgbClr val="4B080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2E2C1-3A8D-4FD6-8507-6BDBB6B316C7}" type="datetimeFigureOut">
              <a:rPr lang="uk-UA"/>
              <a:pPr>
                <a:defRPr/>
              </a:pPr>
              <a:t>02.04.2012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06A0A3-B25D-4D3E-A42D-76166FC807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046" y="928670"/>
            <a:ext cx="8957764" cy="214314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Презентація проекту</a:t>
            </a: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Презентація проекту</a:t>
            </a: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i="1" dirty="0" err="1" smtClean="0">
                <a:solidFill>
                  <a:schemeClr val="tx2">
                    <a:lumMod val="50000"/>
                  </a:schemeClr>
                </a:solidFill>
              </a:rPr>
              <a:t>“Порівняльний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 аналіз подій, що відбулися 150 років тому:</a:t>
            </a:r>
            <a:b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1) 19 лютого(3 березня) 1861 р. цар Олександр ІІ видав маніфест про відміну кріпацтва;</a:t>
            </a:r>
            <a:b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2) 19 червня 1862 р. Авраам Лінкольн прийняв закон про відміну рабства в США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b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                  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uk-U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643998" cy="257176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28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Всеукраінський</a:t>
            </a:r>
            <a:r>
              <a:rPr lang="uk-UA" b="1" dirty="0" smtClean="0">
                <a:solidFill>
                  <a:schemeClr val="bg1"/>
                </a:solidFill>
              </a:rPr>
              <a:t> комплексний інтерактивний конкурс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“</a:t>
            </a:r>
            <a:r>
              <a:rPr lang="uk-UA" b="1" dirty="0" smtClean="0">
                <a:solidFill>
                  <a:schemeClr val="bg1"/>
                </a:solidFill>
              </a:rPr>
              <a:t>Історик-Юніор-2012”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229493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Виконали учні 22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групи Миколаївського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Морського ліцею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імені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професора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М.Александрова,Миколаївської обл.,</a:t>
            </a:r>
            <a:r>
              <a:rPr lang="uk-UA" sz="1600" dirty="0" err="1" smtClean="0">
                <a:solidFill>
                  <a:schemeClr val="tx2">
                    <a:lumMod val="50000"/>
                  </a:schemeClr>
                </a:solidFill>
              </a:rPr>
              <a:t>м.Миколаєва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1600" dirty="0" err="1" smtClean="0">
                <a:solidFill>
                  <a:schemeClr val="tx2">
                    <a:lumMod val="50000"/>
                  </a:schemeClr>
                </a:solidFill>
              </a:rPr>
              <a:t>Лічний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 Руслан і </a:t>
            </a:r>
            <a:r>
              <a:rPr lang="uk-UA" sz="1600" dirty="0" err="1" smtClean="0">
                <a:solidFill>
                  <a:schemeClr val="tx2">
                    <a:lumMod val="50000"/>
                  </a:schemeClr>
                </a:solidFill>
              </a:rPr>
              <a:t>Ягольник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 Юрій </a:t>
            </a:r>
            <a:endParaRPr lang="uk-U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Вчитель: Соколова Н.Л.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1412875"/>
            <a:ext cx="88566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mbria" pitchFamily="18" charset="0"/>
              </a:rPr>
              <a:t>III</a:t>
            </a:r>
            <a:endParaRPr lang="uk-UA" sz="3600" b="1">
              <a:latin typeface="Cambria" pitchFamily="18" charset="0"/>
            </a:endParaRPr>
          </a:p>
          <a:p>
            <a:pPr algn="ctr"/>
            <a:r>
              <a:rPr lang="uk-UA" sz="3600">
                <a:latin typeface="Cambria" pitchFamily="18" charset="0"/>
              </a:rPr>
              <a:t>Поміщики зберігали власність на всі землі, однак були зобов’язані надати в користування селянам наділ землі. За користування поміщицькою землею селяни зобов’язані були відпрацьовувати панщину або платити оброк.</a:t>
            </a:r>
            <a:endParaRPr lang="ru-RU" sz="3600">
              <a:latin typeface="Cambria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484313"/>
            <a:ext cx="8785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IV</a:t>
            </a:r>
            <a:endParaRPr lang="uk-UA" sz="3600" b="1">
              <a:latin typeface="Calibri" pitchFamily="34" charset="0"/>
            </a:endParaRPr>
          </a:p>
          <a:p>
            <a:pPr algn="ctr"/>
            <a:r>
              <a:rPr lang="uk-UA" sz="3600">
                <a:latin typeface="Calibri" pitchFamily="34" charset="0"/>
              </a:rPr>
              <a:t>Встановлені норми наділу були меншими тієї землі, що перебувала в користуванні селян до реформи. Поміщик мав право «відрізати» надлишок землі.</a:t>
            </a:r>
            <a:endParaRPr lang="ru-RU" sz="36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908050"/>
            <a:ext cx="88566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V</a:t>
            </a:r>
            <a:endParaRPr lang="uk-UA" sz="3600" b="1">
              <a:latin typeface="Calibri" pitchFamily="34" charset="0"/>
            </a:endParaRPr>
          </a:p>
          <a:p>
            <a:pPr algn="ctr"/>
            <a:r>
              <a:rPr lang="uk-UA" sz="3600">
                <a:latin typeface="Calibri" pitchFamily="34" charset="0"/>
              </a:rPr>
              <a:t>Викупити отриманий в користування наділ селянин міг за згодою поміщика. Уряд заснував «викупний порядок»: селяни одержували викупну позику, що були зобов’язані поступово погашати протягом 49 років.</a:t>
            </a:r>
            <a:endParaRPr lang="ru-RU" sz="36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268413"/>
            <a:ext cx="88566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VI</a:t>
            </a:r>
            <a:endParaRPr lang="uk-UA" sz="3600" b="1">
              <a:latin typeface="Calibri" pitchFamily="34" charset="0"/>
            </a:endParaRPr>
          </a:p>
          <a:p>
            <a:pPr algn="ctr"/>
            <a:r>
              <a:rPr lang="uk-UA" sz="3600">
                <a:latin typeface="Calibri" pitchFamily="34" charset="0"/>
              </a:rPr>
              <a:t>Селяни, що викупили свої наділи, називалися селянами-власниками. Але до викупу своїх наділів селяни повинні були на користь поміщиків виконувати певні повинності (панщину або оброк) і називалися «тимчасовозобов’язаними». </a:t>
            </a:r>
            <a:endParaRPr lang="ru-RU" sz="36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74638"/>
            <a:ext cx="9144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sz="3600" b="1" i="1">
                <a:latin typeface="Calibri" pitchFamily="34" charset="0"/>
              </a:rPr>
              <a:t>Наслідки реформи:</a:t>
            </a:r>
          </a:p>
          <a:p>
            <a:r>
              <a:rPr lang="uk-UA" sz="3600">
                <a:latin typeface="Calibri" pitchFamily="34" charset="0"/>
              </a:rPr>
              <a:t>• Соціальна диференціація селян;</a:t>
            </a:r>
          </a:p>
          <a:p>
            <a:r>
              <a:rPr lang="uk-UA" sz="3600">
                <a:latin typeface="Calibri" pitchFamily="34" charset="0"/>
              </a:rPr>
              <a:t>• Збереження поміщицького землеволодіння;</a:t>
            </a:r>
          </a:p>
          <a:p>
            <a:r>
              <a:rPr lang="uk-UA" sz="3600">
                <a:latin typeface="Calibri" pitchFamily="34" charset="0"/>
              </a:rPr>
              <a:t>• Тимчасовозобов'язаний стан;</a:t>
            </a:r>
          </a:p>
          <a:p>
            <a:r>
              <a:rPr lang="uk-UA" sz="3600">
                <a:latin typeface="Calibri" pitchFamily="34" charset="0"/>
              </a:rPr>
              <a:t>• Викупна операція;</a:t>
            </a:r>
          </a:p>
          <a:p>
            <a:r>
              <a:rPr lang="uk-UA" sz="3600">
                <a:latin typeface="Calibri" pitchFamily="34" charset="0"/>
              </a:rPr>
              <a:t>• Зниження купівельної спроможності селян;</a:t>
            </a:r>
          </a:p>
          <a:p>
            <a:r>
              <a:rPr lang="uk-UA" sz="3600">
                <a:latin typeface="Calibri" pitchFamily="34" charset="0"/>
              </a:rPr>
              <a:t>• Обмеження самоврядування і правового статусу селян.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Відміна рабства в США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700808"/>
            <a:ext cx="5580112" cy="331236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uk-UA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Вівця і вовк по-різному розуміють слово «свобода», в цьому суть розбіжностей, які панують у людському суспільстві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 — Авраам </a:t>
            </a:r>
            <a:r>
              <a:rPr lang="uk-UA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Лiнкольн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316" y="1346796"/>
            <a:ext cx="3241125" cy="38164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31913" y="5661025"/>
            <a:ext cx="166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i="1"/>
              <a:t>Авраам Лінкольн</a:t>
            </a:r>
            <a:r>
              <a:rPr lang="uk-UA"/>
              <a:t>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03800" y="115888"/>
            <a:ext cx="4032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400" b="1"/>
              <a:t>Ліквідація рабства була досягненням громадянської війни 1861-1865 років.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932363" y="1700213"/>
            <a:ext cx="4211637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Причини: </a:t>
            </a:r>
          </a:p>
          <a:p>
            <a:r>
              <a:rPr lang="uk-UA"/>
              <a:t>• Загострення протиріч між системою найманої праці та системою рабства (Нагадаємо, що на Півночі – рабство було заборонене, а на Півдні – рабовласники намагалися його узаконити).</a:t>
            </a:r>
          </a:p>
          <a:p>
            <a:r>
              <a:rPr lang="uk-UA"/>
              <a:t>• Ускладнення економічних зв’язків між північними та південними штатами.</a:t>
            </a:r>
          </a:p>
          <a:p>
            <a:r>
              <a:rPr lang="uk-UA"/>
              <a:t>• Загострення боротьби між Північчю та Півднем за західні землі і політичну владу в державі.</a:t>
            </a:r>
          </a:p>
          <a:p>
            <a:r>
              <a:rPr lang="uk-UA"/>
              <a:t>Загроза відокремлення Півдня від Півночі.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003800" y="115888"/>
            <a:ext cx="4032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400" b="1"/>
              <a:t>Ліквідація рабства була досягненням громадянської війни 1861-1865 років.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127625" y="1720850"/>
            <a:ext cx="40163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000" i="1"/>
              <a:t>22 вересня 1862 р. Авраам Лінкольн видав прокламацію про звільнення з 01.01.1863 р. всіх рабів, які належали плантаторам-бунтівникам. Це рішення, викликане насамперед воєнними міркуваннями, мало величезне значення. До армії Півночі добровільно вступили майже 400 тис. афроамериканців, що отримали право служити там.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31913" y="5661025"/>
            <a:ext cx="166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i="1"/>
              <a:t>Авраам Лінкольн</a:t>
            </a:r>
            <a:r>
              <a:rPr lang="uk-UA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200"/>
              <a:t>Прокламація про звільнення рабів (1 січня 1863 р.)</a:t>
            </a:r>
          </a:p>
          <a:p>
            <a:r>
              <a:rPr lang="uk-UA"/>
              <a:t> “</a:t>
            </a:r>
            <a:r>
              <a:rPr lang="uk-UA" sz="2000" i="1"/>
              <a:t>...Я, Авраам Лінкольн, Президент Сполучених Штатів, владою головнокомандуючого армією і флотом Сполучених Штатів у перший день січня (1863 р.), у відповідності з моїм наміром так поступити, публічно оголошеним за сто днів до зазначеного першого дня так поступити, встановлюю і називаю ті штати і частини штатів, народи яких тепер повстали проти Сполучених Штатів, а саме ... (перераховуються штати і графства, що повстали).</a:t>
            </a:r>
          </a:p>
          <a:p>
            <a:r>
              <a:rPr lang="uk-UA" sz="2000" i="1"/>
              <a:t> ...Наказую і оголошую, що всі особи, які раніше вважалися рабами у зазначених штатах і частинах штатів, віднині і у майбутньому вільні, і що виконавча влада Сполучених Штатів, включаючи військові і морські влади, буде визнавати і охороняти свободу зазначених осіб.</a:t>
            </a:r>
          </a:p>
          <a:p>
            <a:r>
              <a:rPr lang="uk-UA" sz="2000" i="1"/>
              <a:t> При цьому я пропоную населенню, оголошеному вільним, утримуватися від усякого насилля, за винятком випадку необхідного захисту, і я рекомендую їм у тих випадках, коли це дозволено, добросовісно працювати за розумну плату...”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41754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Мета:Зробити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порівняльний аналіз історичних подій, що відбулися 150 років тому: 1) 19 лютого (3 березня) 1861 року цар Олександр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видав Маніфест про відміну кріпацтва в Росії; 2) 19 червня 1862 року Авраам Лінкольн прийняв закон про відміну рабства в США. Проаналізувати наслідки цих подій та вплив їх на розвиток США і Росії.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787900" y="1830388"/>
            <a:ext cx="43561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uk-UA" sz="2000"/>
              <a:t>Результати та наслідки: </a:t>
            </a:r>
            <a:br>
              <a:rPr lang="uk-UA" sz="2000"/>
            </a:br>
            <a:r>
              <a:rPr lang="uk-UA" sz="2000"/>
              <a:t>• Збереження єдності країни;</a:t>
            </a:r>
          </a:p>
          <a:p>
            <a:pPr algn="r"/>
            <a:r>
              <a:rPr lang="uk-UA" sz="2000"/>
              <a:t>• Ліквідація рабства; </a:t>
            </a:r>
          </a:p>
          <a:p>
            <a:pPr algn="r"/>
            <a:r>
              <a:rPr lang="uk-UA" sz="2000"/>
              <a:t>• Надання афроамериканцям права голосу;</a:t>
            </a:r>
          </a:p>
          <a:p>
            <a:pPr algn="r"/>
            <a:r>
              <a:rPr lang="uk-UA" sz="2000"/>
              <a:t>• Затвердження демократії;</a:t>
            </a:r>
          </a:p>
          <a:p>
            <a:pPr algn="r"/>
            <a:r>
              <a:rPr lang="uk-UA" sz="2000"/>
              <a:t>• Створення єдиного внутрішнього ринку;</a:t>
            </a:r>
          </a:p>
          <a:p>
            <a:pPr algn="r"/>
            <a:r>
              <a:rPr lang="uk-UA" sz="2000"/>
              <a:t>• Прихід до політичної та економічної влади в США буржуазії Півночі.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003800" y="115888"/>
            <a:ext cx="4032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400" b="1"/>
              <a:t>Ліквідація рабства була досягненням громадянської війни 1861-1865 років.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331913" y="5661025"/>
            <a:ext cx="166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i="1"/>
              <a:t>Авраам Лінкольн</a:t>
            </a:r>
            <a:r>
              <a:rPr lang="uk-UA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11188" y="0"/>
            <a:ext cx="8353425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000" b="1" dirty="0"/>
              <a:t>Отже</a:t>
            </a:r>
            <a:r>
              <a:rPr lang="uk-UA" sz="2000" dirty="0"/>
              <a:t>, дослідивши дві важливі історичні події двох могутніх держав, можна зробити такі висновки:</a:t>
            </a:r>
            <a:br>
              <a:rPr lang="uk-UA" sz="2000" dirty="0"/>
            </a:br>
            <a:r>
              <a:rPr lang="uk-UA" sz="2000" dirty="0"/>
              <a:t>Відміна кріпосного права була складовою реформи, а ліквідація рабства в США, було досягнуто через громадянську війну;</a:t>
            </a:r>
          </a:p>
          <a:p>
            <a:r>
              <a:rPr lang="uk-UA" sz="2000" dirty="0"/>
              <a:t>У цих країн були різні підстави на ці події. Наприклад, Росія просто намагалася прирівнятися до політичних та економічних “стандартів” Західної Європи. А політики Півночі США, намагалися створити найбільш ліберальне суспільство, тому ліквідація рабства була обов'язковою складовою.</a:t>
            </a:r>
            <a:br>
              <a:rPr lang="uk-UA" sz="2000" dirty="0"/>
            </a:br>
            <a:r>
              <a:rPr lang="uk-UA" sz="2000" dirty="0"/>
              <a:t>Відміна кріпацтва несла за собою сильний та могутній подальший розвиток Російської імперії. За всіма даними, маніфест Олександра II можна назвати “хитрим”. На це є багато підстав, але одна з найголовніших – не всі селяни отримали обіцяну землю. До того ж, пережитки кріпацтва залишались в суспільстві. Але економічний прогрес країни спостерігався не тільки в середині країни, а й за її межами. Російська імперія починала ставати могутньою.</a:t>
            </a:r>
            <a:br>
              <a:rPr lang="uk-UA" sz="2000" dirty="0"/>
            </a:br>
            <a:r>
              <a:rPr lang="uk-UA" sz="2000" dirty="0"/>
              <a:t>Щодо США, то ліквідація рабства також дуже сильно вплинула на економіку держави. Створення єдиного внутрішнього ринку ретельно змінило фінансову ситуацію штатів. Наприклад, обсяг продажу пшениці збільшився в 5 разів, а кукурудзи – </a:t>
            </a:r>
            <a:r>
              <a:rPr lang="uk-UA" sz="2000" b="1" dirty="0"/>
              <a:t>у 16 разів</a:t>
            </a:r>
            <a:r>
              <a:rPr lang="uk-UA" sz="2000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763713" y="260350"/>
            <a:ext cx="581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400"/>
              <a:t>Для початку, слід</a:t>
            </a:r>
            <a:r>
              <a:rPr lang="uk-UA" sz="2400"/>
              <a:t> порівняти ці два поняття:</a:t>
            </a:r>
            <a:endParaRPr lang="ru-RU" sz="240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59263" y="981075"/>
            <a:ext cx="0" cy="54006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95288" y="981075"/>
            <a:ext cx="36004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400" b="1">
                <a:solidFill>
                  <a:srgbClr val="00B0F0"/>
                </a:solidFill>
              </a:rPr>
              <a:t>Кріпосне право</a:t>
            </a:r>
            <a:r>
              <a:rPr lang="ru-RU" sz="2400" b="1"/>
              <a:t> </a:t>
            </a:r>
            <a:r>
              <a:rPr lang="ru-RU" sz="2400"/>
              <a:t>(кріпацтво) - форма </a:t>
            </a:r>
            <a:r>
              <a:rPr lang="ru-RU" sz="2400" i="1">
                <a:solidFill>
                  <a:srgbClr val="7030A0"/>
                </a:solidFill>
              </a:rPr>
              <a:t>залежності</a:t>
            </a:r>
            <a:r>
              <a:rPr lang="ru-RU" sz="2400"/>
              <a:t> селян: прикріплення їх до землі і підпорядкування адміністративної та суддівської влади феодала. </a:t>
            </a:r>
          </a:p>
          <a:p>
            <a:endParaRPr lang="ru-RU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4668838" y="996950"/>
            <a:ext cx="407987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400" b="1">
                <a:solidFill>
                  <a:srgbClr val="00B0F0"/>
                </a:solidFill>
              </a:rPr>
              <a:t>Рабство</a:t>
            </a:r>
            <a:r>
              <a:rPr lang="ru-RU" sz="2400"/>
              <a:t> – історично, перша і найбільш груба форма </a:t>
            </a:r>
            <a:r>
              <a:rPr lang="ru-RU" sz="2400" i="1">
                <a:solidFill>
                  <a:srgbClr val="7030A0"/>
                </a:solidFill>
              </a:rPr>
              <a:t>експлуатації</a:t>
            </a:r>
            <a:r>
              <a:rPr lang="ru-RU" sz="2400"/>
              <a:t>, при якій раб поряд із знаряддями виробництва є власністю свого господаря - рабовласника.</a:t>
            </a:r>
          </a:p>
          <a:p>
            <a:endParaRPr lang="ru-RU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4181475"/>
            <a:ext cx="28638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19525"/>
            <a:ext cx="25114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50" y="4624"/>
            <a:ext cx="4221088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192588" y="65088"/>
            <a:ext cx="49514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800" b="1" dirty="0">
                <a:latin typeface="Leelawadee" pitchFamily="34" charset="-34"/>
              </a:rPr>
              <a:t>19 лютого 1861 </a:t>
            </a:r>
            <a:r>
              <a:rPr lang="uk-UA" sz="2800" b="1" dirty="0" smtClean="0">
                <a:latin typeface="Leelawadee" pitchFamily="34" charset="-34"/>
              </a:rPr>
              <a:t>був оприлюднений </a:t>
            </a:r>
            <a:r>
              <a:rPr lang="uk-UA" sz="2800" b="1" dirty="0">
                <a:latin typeface="Leelawadee" pitchFamily="34" charset="-34"/>
              </a:rPr>
              <a:t>«Маніфест» про скасування кріпосного права та «Положення про селян, що виходять з кріпосної залежності», згідно з яким її позбулися 22,5 мільйонів осіб.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50" y="4624"/>
            <a:ext cx="4221088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067175" y="188913"/>
            <a:ext cx="4897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600" b="1"/>
              <a:t>Маніфест про відміну кріпацтва в Росії був складовою Селянської  реформи 1861 року 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365625" y="2852738"/>
            <a:ext cx="45989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/>
              <a:t>Селянська реформа 1861 року — система заходів російського уряду, спрямована на поступову ліквідацію в країні кріпосницьких відносин.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-25539"/>
            <a:ext cx="4221088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140200" y="188913"/>
            <a:ext cx="500380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  <a:cs typeface="+mn-cs"/>
              </a:rPr>
              <a:t>Причини</a:t>
            </a:r>
            <a:r>
              <a:rPr lang="ru-RU" sz="2400" dirty="0">
                <a:latin typeface="+mn-lt"/>
                <a:cs typeface="+mn-cs"/>
              </a:rPr>
              <a:t> та </a:t>
            </a:r>
            <a:r>
              <a:rPr lang="ru-RU" sz="2400" u="sng" dirty="0" err="1">
                <a:latin typeface="+mn-lt"/>
                <a:cs typeface="+mn-cs"/>
              </a:rPr>
              <a:t>основна</a:t>
            </a:r>
            <a:r>
              <a:rPr lang="ru-RU" sz="2400" u="sng" dirty="0">
                <a:latin typeface="+mn-lt"/>
                <a:cs typeface="+mn-cs"/>
              </a:rPr>
              <a:t> мета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реформи</a:t>
            </a:r>
            <a:r>
              <a:rPr lang="ru-RU" sz="2400" dirty="0"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err="1">
                <a:latin typeface="+mn-lt"/>
                <a:cs typeface="+mn-cs"/>
              </a:rPr>
              <a:t>Економічна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відсталість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Росії</a:t>
            </a:r>
            <a:r>
              <a:rPr lang="ru-RU" sz="2400" i="1" dirty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err="1">
                <a:latin typeface="+mn-lt"/>
                <a:cs typeface="+mn-cs"/>
              </a:rPr>
              <a:t>Поразка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Росії</a:t>
            </a:r>
            <a:r>
              <a:rPr lang="ru-RU" sz="2400" i="1" dirty="0">
                <a:latin typeface="+mn-lt"/>
                <a:cs typeface="+mn-cs"/>
              </a:rPr>
              <a:t> в </a:t>
            </a:r>
            <a:r>
              <a:rPr lang="ru-RU" sz="2400" i="1" dirty="0" err="1">
                <a:latin typeface="+mn-lt"/>
                <a:cs typeface="+mn-cs"/>
              </a:rPr>
              <a:t>Кримській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війні</a:t>
            </a:r>
            <a:r>
              <a:rPr lang="ru-RU" sz="2400" i="1" dirty="0">
                <a:latin typeface="+mn-lt"/>
                <a:cs typeface="+mn-cs"/>
              </a:rPr>
              <a:t> (1853—1856).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err="1">
                <a:latin typeface="+mn-lt"/>
                <a:cs typeface="+mn-cs"/>
              </a:rPr>
              <a:t>Розвиток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ринкових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відносин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вимагав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скасування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кріпосного</a:t>
            </a:r>
            <a:r>
              <a:rPr lang="ru-RU" sz="2400" i="1" dirty="0">
                <a:latin typeface="+mn-lt"/>
                <a:cs typeface="+mn-cs"/>
              </a:rPr>
              <a:t> права.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err="1">
                <a:latin typeface="+mn-lt"/>
                <a:cs typeface="+mn-cs"/>
              </a:rPr>
              <a:t>Селянські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виступи</a:t>
            </a:r>
            <a:r>
              <a:rPr lang="ru-RU" sz="2400" i="1" dirty="0">
                <a:latin typeface="+mn-lt"/>
                <a:cs typeface="+mn-cs"/>
              </a:rPr>
              <a:t> (1855 р.- «</a:t>
            </a:r>
            <a:r>
              <a:rPr lang="ru-RU" sz="2400" i="1" dirty="0" err="1">
                <a:latin typeface="+mn-lt"/>
                <a:cs typeface="+mn-cs"/>
              </a:rPr>
              <a:t>Київська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i="1" dirty="0" err="1">
                <a:latin typeface="+mn-lt"/>
                <a:cs typeface="+mn-cs"/>
              </a:rPr>
              <a:t>Козаччина</a:t>
            </a:r>
            <a:r>
              <a:rPr lang="ru-RU" sz="2400" i="1" dirty="0">
                <a:latin typeface="+mn-lt"/>
                <a:cs typeface="+mn-cs"/>
              </a:rPr>
              <a:t>»; 1856 р. — «Рух в </a:t>
            </a:r>
            <a:r>
              <a:rPr lang="ru-RU" sz="2400" i="1" dirty="0" err="1">
                <a:latin typeface="+mn-lt"/>
                <a:cs typeface="+mn-cs"/>
              </a:rPr>
              <a:t>Таврію</a:t>
            </a:r>
            <a:r>
              <a:rPr lang="ru-RU" sz="2400" i="1" dirty="0">
                <a:latin typeface="+mn-lt"/>
                <a:cs typeface="+mn-cs"/>
              </a:rPr>
              <a:t> за волею»)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403350" y="4202113"/>
            <a:ext cx="7740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u="sng"/>
              <a:t>Зміцнення монархічної влади за збереження панування на селі її опори — поміщиків.</a:t>
            </a:r>
          </a:p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1341438"/>
            <a:ext cx="91630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uk-UA" sz="5400"/>
              <a:t>Основні</a:t>
            </a:r>
            <a:r>
              <a:rPr lang="uk-UA" sz="5400">
                <a:latin typeface="Arial" charset="0"/>
              </a:rPr>
              <a:t> </a:t>
            </a:r>
            <a:r>
              <a:rPr lang="uk-UA" sz="5400"/>
              <a:t>положення</a:t>
            </a:r>
            <a:r>
              <a:rPr lang="uk-UA" sz="5400">
                <a:latin typeface="Arial" charset="0"/>
              </a:rPr>
              <a:t> </a:t>
            </a:r>
            <a:r>
              <a:rPr lang="uk-UA" sz="5400"/>
              <a:t>селянської</a:t>
            </a:r>
            <a:r>
              <a:rPr lang="uk-UA" sz="5400">
                <a:latin typeface="Arial" charset="0"/>
              </a:rPr>
              <a:t> </a:t>
            </a:r>
            <a:r>
              <a:rPr lang="uk-UA" sz="5400"/>
              <a:t>(аграрної </a:t>
            </a:r>
            <a:r>
              <a:rPr lang="uk-UA" sz="5400">
                <a:latin typeface="Arial" charset="0"/>
              </a:rPr>
              <a:t> </a:t>
            </a:r>
            <a:r>
              <a:rPr lang="uk-UA" sz="5400"/>
              <a:t>реформи):</a:t>
            </a:r>
            <a:r>
              <a:rPr lang="uk-UA" sz="4800"/>
              <a:t/>
            </a:r>
            <a:br>
              <a:rPr lang="uk-UA" sz="4800"/>
            </a:br>
            <a:endParaRPr lang="ru-RU" sz="4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484313"/>
            <a:ext cx="8785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3600" b="1">
                <a:latin typeface="Cambria" pitchFamily="18" charset="0"/>
              </a:rPr>
              <a:t>I</a:t>
            </a:r>
            <a:endParaRPr lang="uk-UA" sz="3600" b="1">
              <a:latin typeface="Cambria" pitchFamily="18" charset="0"/>
            </a:endParaRPr>
          </a:p>
          <a:p>
            <a:pPr algn="ctr"/>
            <a:r>
              <a:rPr lang="ru-RU" sz="3600">
                <a:latin typeface="Cambria" pitchFamily="18" charset="0"/>
              </a:rPr>
              <a:t>Селяни одержували волю, громадянськ</a:t>
            </a:r>
            <a:r>
              <a:rPr lang="uk-UA" sz="3600">
                <a:latin typeface="Cambria" pitchFamily="18" charset="0"/>
              </a:rPr>
              <a:t>і права і право розпоряджатися своїм майном, але мали платити подушну подать і нести рекрутську повинність.</a:t>
            </a:r>
            <a:endParaRPr lang="ru-RU" sz="3600">
              <a:latin typeface="Cambria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1484313"/>
            <a:ext cx="87788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mbria" pitchFamily="18" charset="0"/>
              </a:rPr>
              <a:t>II</a:t>
            </a:r>
            <a:endParaRPr lang="uk-UA" sz="3600" b="1">
              <a:latin typeface="Cambria" pitchFamily="18" charset="0"/>
            </a:endParaRPr>
          </a:p>
          <a:p>
            <a:pPr algn="ctr"/>
            <a:r>
              <a:rPr lang="uk-UA" sz="3600">
                <a:latin typeface="Cambria" pitchFamily="18" charset="0"/>
              </a:rPr>
              <a:t>Запроваджувалося селянське самоврядування , основою якого була сільська громада; до її обов’язків входило збирання податків та судові повноваження.</a:t>
            </a:r>
            <a:endParaRPr lang="ru-RU" sz="3600">
              <a:latin typeface="Cambria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11</TotalTime>
  <Words>857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default</vt:lpstr>
      <vt:lpstr>Презентація проекту    Презентація проекту   “Порівняльний аналіз подій, що відбулися 150 років тому: 1) 19 лютого(3 березня) 1861 р. цар Олександр ІІ видав маніфест про відміну кріпацтва; 2) 19 червня 1862 р. Авраам Лінкольн прийняв закон про відміну рабства в США”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Відміна рабства в США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Порівняльний аналіз історичних подій, що відбулися 150 років тому</dc:title>
  <dc:creator>uZver</dc:creator>
  <cp:lastModifiedBy>Admin</cp:lastModifiedBy>
  <cp:revision>2</cp:revision>
  <dcterms:created xsi:type="dcterms:W3CDTF">2012-03-29T16:34:37Z</dcterms:created>
  <dcterms:modified xsi:type="dcterms:W3CDTF">2012-04-02T07:34:14Z</dcterms:modified>
</cp:coreProperties>
</file>